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59" r:id="rId3"/>
    <p:sldId id="272" r:id="rId4"/>
    <p:sldId id="268" r:id="rId5"/>
    <p:sldId id="264" r:id="rId6"/>
    <p:sldId id="265" r:id="rId7"/>
    <p:sldId id="266" r:id="rId8"/>
    <p:sldId id="267" r:id="rId9"/>
    <p:sldId id="261" r:id="rId10"/>
    <p:sldId id="262" r:id="rId11"/>
    <p:sldId id="269" r:id="rId12"/>
    <p:sldId id="270" r:id="rId13"/>
    <p:sldId id="271" r:id="rId14"/>
    <p:sldId id="258" r:id="rId15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24" autoAdjust="0"/>
  </p:normalViewPr>
  <p:slideViewPr>
    <p:cSldViewPr>
      <p:cViewPr>
        <p:scale>
          <a:sx n="70" d="100"/>
          <a:sy n="70" d="100"/>
        </p:scale>
        <p:origin x="-2814" y="-10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45" tIns="46173" rIns="92345" bIns="46173" numCol="1" anchor="t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45" tIns="46173" rIns="92345" bIns="46173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Calibri" pitchFamily="34" charset="0"/>
              </a:defRPr>
            </a:lvl1pPr>
          </a:lstStyle>
          <a:p>
            <a:fld id="{E580AD2D-70D3-46B4-87F8-26826A135047}" type="datetimeFigureOut">
              <a:rPr lang="ru-RU"/>
              <a:pPr/>
              <a:t>20.04.2015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1038" y="4716463"/>
            <a:ext cx="5435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45" tIns="46173" rIns="92345" bIns="46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45" tIns="46173" rIns="92345" bIns="46173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Calibri" pitchFamily="34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45" tIns="46173" rIns="92345" bIns="46173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Calibri" pitchFamily="34" charset="0"/>
              </a:defRPr>
            </a:lvl1pPr>
          </a:lstStyle>
          <a:p>
            <a:fld id="{B77B2102-C231-4651-8D16-8CDB973DA6A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5D3CA1-5974-4F2D-B4DF-84EAD01C50E8}" type="slidenum">
              <a:rPr lang="ru-RU">
                <a:solidFill>
                  <a:srgbClr val="000000"/>
                </a:solidFill>
              </a:rPr>
              <a:pPr/>
              <a:t>1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46A723-2ED4-4794-91F9-FD0BF3B0B96D}" type="slidenum">
              <a:rPr lang="ru-RU">
                <a:solidFill>
                  <a:srgbClr val="000000"/>
                </a:solidFill>
              </a:rPr>
              <a:pPr/>
              <a:t>2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9E0A37-D0BD-4248-95F8-93ABF1E1141C}" type="slidenum">
              <a:rPr lang="ru-RU">
                <a:solidFill>
                  <a:srgbClr val="000000"/>
                </a:solidFill>
              </a:rPr>
              <a:pPr/>
              <a:t>3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4A6D4D-9132-44E8-8674-91F805178057}" type="slidenum">
              <a:rPr lang="ru-RU">
                <a:solidFill>
                  <a:srgbClr val="000000"/>
                </a:solidFill>
              </a:rPr>
              <a:pPr/>
              <a:t>4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E839C4-E4E8-4CBE-8F03-2AC9856F12ED}" type="slidenum">
              <a:rPr lang="ru-RU">
                <a:solidFill>
                  <a:srgbClr val="000000"/>
                </a:solidFill>
              </a:rPr>
              <a:pPr/>
              <a:t>5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E5D500-8B02-4B94-8839-2C827703F6DE}" type="slidenum">
              <a:rPr lang="ru-RU">
                <a:solidFill>
                  <a:srgbClr val="000000"/>
                </a:solidFill>
              </a:rPr>
              <a:pPr/>
              <a:t>6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30E5A3-3964-4BF0-9E30-BFF45BE78992}" type="slidenum">
              <a:rPr lang="ru-RU">
                <a:solidFill>
                  <a:srgbClr val="000000"/>
                </a:solidFill>
              </a:rPr>
              <a:pPr/>
              <a:t>7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C6A9B00-49E2-4E3E-B33F-E9D5AE3F30EA}" type="slidenum">
              <a:rPr lang="ru-RU">
                <a:solidFill>
                  <a:srgbClr val="000000"/>
                </a:solidFill>
              </a:rPr>
              <a:pPr/>
              <a:t>8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A4221-6FBF-4783-8C7F-DB4A2520F064}" type="slidenum">
              <a:rPr lang="ru-RU">
                <a:solidFill>
                  <a:srgbClr val="000000"/>
                </a:solidFill>
              </a:rPr>
              <a:pPr/>
              <a:t>9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3A18C2-8226-4D9E-B8F5-402DF02AE0B0}" type="slidenum">
              <a:rPr lang="ru-RU">
                <a:solidFill>
                  <a:srgbClr val="000000"/>
                </a:solidFill>
              </a:rPr>
              <a:pPr/>
              <a:t>10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DE2218-ED1B-4B0A-9001-C34CAADF5C3C}" type="slidenum">
              <a:rPr lang="ru-RU">
                <a:solidFill>
                  <a:srgbClr val="000000"/>
                </a:solidFill>
              </a:rPr>
              <a:pPr/>
              <a:t>11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FC5D54-487B-413F-BF8A-3E3AED40B66E}" type="slidenum">
              <a:rPr lang="ru-RU">
                <a:solidFill>
                  <a:srgbClr val="000000"/>
                </a:solidFill>
              </a:rPr>
              <a:pPr/>
              <a:t>12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11F740-1F9E-4015-9031-2C7ABF5CA79B}" type="slidenum">
              <a:rPr lang="ru-RU">
                <a:solidFill>
                  <a:srgbClr val="000000"/>
                </a:solidFill>
              </a:rPr>
              <a:pPr/>
              <a:t>13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E246AA-458F-48D3-A9F5-F01C88054AA9}" type="slidenum">
              <a:rPr lang="ru-RU">
                <a:solidFill>
                  <a:srgbClr val="000000"/>
                </a:solidFill>
              </a:rPr>
              <a:pPr/>
              <a:t>14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2543F-FAA2-425C-A11C-D4B429AE9274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1324A-D087-49A5-A4DD-CE354B6CFE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77825-DF16-45D2-A5D2-90DB28465674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76927-BDA5-4AA3-A752-7DA66D4422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C5A02-257D-4E37-AF59-C175DCB26E14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174F3-4F71-4599-A96B-A0AD286A9C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AB840-06E6-4D9C-8C40-5E63D9624793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29AC8-E7FD-452E-A0A1-7129A11804C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40927-C3E0-4EDE-A7DD-2E771A54DDAD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67E82-8619-4BF6-9F28-5FC4FEF4F2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89937-5092-4D04-B310-22D102403186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436D7-C329-4CB3-AD92-9E9674E5420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DE69F-EF67-453A-ABFC-0DC74E711B97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8BAB7-7213-46A4-9C6B-2B2A5E2341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4B771-232A-4DDC-A004-82BAB9B89111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C3D5C-D438-4BA7-A0E7-E47F6B2116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BC421-35D2-4723-ABEA-935B99AD1F87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596DA-5C60-4834-8791-4FDF7FDEFED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48F72-8402-44E5-BCB5-6A1AE7A9A764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C0C75-446B-411F-8AF9-8170D6398E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31958-A738-44F0-9794-754C051133F4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F0603-EE69-4940-93A8-6CB2FC1EAE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0D785-2713-42F5-BF48-CF14189034B3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9D3C3-FCC4-4B81-8584-614B814B64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999F92-2086-4EF6-95D2-2D81CC14946D}" type="datetime1">
              <a:rPr lang="ru-RU"/>
              <a:pPr>
                <a:defRPr/>
              </a:pPr>
              <a:t>20.04.2015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1E3557-D84F-47C6-9584-D0397654EF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15363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>
              <a:lnSpc>
                <a:spcPct val="90000"/>
              </a:lnSpc>
            </a:pPr>
            <a:r>
              <a:rPr lang="ru-RU" sz="2400">
                <a:solidFill>
                  <a:srgbClr val="002060"/>
                </a:solidFill>
                <a:latin typeface="Calibri" pitchFamily="34" charset="0"/>
              </a:rPr>
              <a:t>Управление Федерального казначейства </a:t>
            </a:r>
          </a:p>
          <a:p>
            <a:pPr algn="ctr">
              <a:lnSpc>
                <a:spcPct val="90000"/>
              </a:lnSpc>
            </a:pPr>
            <a:r>
              <a:rPr lang="ru-RU" sz="2400">
                <a:solidFill>
                  <a:srgbClr val="002060"/>
                </a:solidFill>
                <a:latin typeface="Calibri" pitchFamily="34" charset="0"/>
              </a:rPr>
              <a:t>по Ярославской области</a:t>
            </a:r>
            <a:endParaRPr lang="ru-RU" sz="2200" b="1">
              <a:solidFill>
                <a:srgbClr val="1F497D"/>
              </a:solidFill>
              <a:latin typeface="Calibri" pitchFamily="34" charset="0"/>
              <a:sym typeface="Arial" charset="0"/>
            </a:endParaRPr>
          </a:p>
        </p:txBody>
      </p:sp>
      <p:sp>
        <p:nvSpPr>
          <p:cNvPr id="15364" name="Rectangle 24"/>
          <p:cNvSpPr>
            <a:spLocks/>
          </p:cNvSpPr>
          <p:nvPr/>
        </p:nvSpPr>
        <p:spPr bwMode="auto">
          <a:xfrm>
            <a:off x="468313" y="2781300"/>
            <a:ext cx="82073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marL="342900" indent="-342900" algn="ctr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</a:pPr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Реестр администрируемых доходов</a:t>
            </a:r>
            <a:endParaRPr lang="en-US" sz="3600" b="1">
              <a:solidFill>
                <a:srgbClr val="002060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sp>
        <p:nvSpPr>
          <p:cNvPr id="1536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38E97102-D5BB-441E-AD97-B024252FA91C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1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17411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571500" y="1214438"/>
            <a:ext cx="8208963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	</a:t>
            </a:r>
            <a:r>
              <a:rPr lang="ru-RU" sz="2400" b="1" dirty="0">
                <a:solidFill>
                  <a:srgbClr val="002060"/>
                </a:solidFill>
                <a:latin typeface="+mn-lt"/>
                <a:cs typeface="+mn-cs"/>
              </a:rPr>
              <a:t>Бюджетный кодекс Российской Федерации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2060"/>
                </a:solidFill>
                <a:latin typeface="+mn-lt"/>
                <a:cs typeface="+mn-cs"/>
              </a:rPr>
              <a:t>Ст. 160.1.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Бюджетные полномочия главного администратора (</a:t>
            </a:r>
            <a:r>
              <a:rPr lang="ru-RU" sz="2400" dirty="0" err="1">
                <a:solidFill>
                  <a:srgbClr val="002060"/>
                </a:solidFill>
                <a:latin typeface="+mn-lt"/>
                <a:cs typeface="+mn-cs"/>
              </a:rPr>
              <a:t>администратора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) доходов бюджета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1. Главный администратор доходов бюджета обладает следующими бюджетными полномочиями: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	«</a:t>
            </a:r>
            <a:r>
              <a:rPr lang="ru-RU" sz="2400" u="sng" dirty="0">
                <a:solidFill>
                  <a:srgbClr val="002060"/>
                </a:solidFill>
                <a:latin typeface="+mn-lt"/>
                <a:cs typeface="+mn-cs"/>
              </a:rPr>
              <a:t>ведет реестр источников доходов бюджета по закрепленным за ним источникам доходов </a:t>
            </a: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на основании перечня источников доходов бюджетов бюджетной системы Российской Федерации»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2060"/>
                </a:solidFill>
                <a:latin typeface="+mn-lt"/>
                <a:cs typeface="+mn-cs"/>
              </a:rPr>
              <a:t>	(абзац введен Федеральным законом от 22.10.2014    № 311-ФЗ «О внесении изменений в Бюджетный кодекс Российской Федерации». Начало действия дополнения – 22 октября 2014 года.)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2060"/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rgbClr val="002060"/>
              </a:solidFill>
              <a:latin typeface="+mn-lt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002060"/>
                </a:solidFill>
                <a:latin typeface="+mn-lt"/>
                <a:cs typeface="+mn-cs"/>
              </a:rPr>
              <a:t>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  <a:cs typeface="+mn-cs"/>
              </a:rPr>
              <a:t> 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17413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2D2B4942-AA34-4523-A66D-DD7F62F5D99F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2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19459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19460" name="Rectangle 24"/>
          <p:cNvSpPr>
            <a:spLocks/>
          </p:cNvSpPr>
          <p:nvPr/>
        </p:nvSpPr>
        <p:spPr bwMode="auto">
          <a:xfrm>
            <a:off x="468313" y="1196975"/>
            <a:ext cx="82073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/>
            <a:r>
              <a:rPr lang="ru-RU" sz="3200">
                <a:solidFill>
                  <a:srgbClr val="002060"/>
                </a:solidFill>
                <a:latin typeface="Calibri" pitchFamily="34" charset="0"/>
              </a:rPr>
              <a:t>	</a:t>
            </a:r>
          </a:p>
          <a:p>
            <a:pPr algn="ctr"/>
            <a:r>
              <a:rPr lang="ru-RU" sz="2800">
                <a:solidFill>
                  <a:srgbClr val="002060"/>
                </a:solidFill>
                <a:latin typeface="Times New Roman" pitchFamily="18" charset="0"/>
              </a:rPr>
              <a:t>Приказом Федерального казначейства </a:t>
            </a:r>
            <a:r>
              <a:rPr lang="ru-RU" sz="2800" b="1">
                <a:solidFill>
                  <a:srgbClr val="002060"/>
                </a:solidFill>
                <a:latin typeface="Times New Roman" pitchFamily="18" charset="0"/>
              </a:rPr>
              <a:t>от</a:t>
            </a:r>
            <a:r>
              <a:rPr lang="ru-RU" sz="280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2800" b="1">
                <a:solidFill>
                  <a:srgbClr val="002060"/>
                </a:solidFill>
                <a:latin typeface="Times New Roman" pitchFamily="18" charset="0"/>
              </a:rPr>
              <a:t>29.12.2014 №25н</a:t>
            </a:r>
            <a:r>
              <a:rPr lang="ru-RU" sz="2800">
                <a:solidFill>
                  <a:srgbClr val="002060"/>
                </a:solidFill>
                <a:latin typeface="Times New Roman" pitchFamily="18" charset="0"/>
              </a:rPr>
              <a:t> внесены изменения в Порядок открытия и ведения лицевых счетов территориальными органами Федерального казначейства, утвержденного приказом Федерального казначейства </a:t>
            </a:r>
            <a:r>
              <a:rPr lang="ru-RU" sz="2800" b="1">
                <a:solidFill>
                  <a:srgbClr val="002060"/>
                </a:solidFill>
                <a:latin typeface="Times New Roman" pitchFamily="18" charset="0"/>
              </a:rPr>
              <a:t>от 29.12.2012 №24н</a:t>
            </a:r>
            <a:r>
              <a:rPr lang="ru-RU" sz="2800">
                <a:solidFill>
                  <a:srgbClr val="002060"/>
                </a:solidFill>
                <a:latin typeface="Times New Roman" pitchFamily="18" charset="0"/>
              </a:rPr>
              <a:t>. 	</a:t>
            </a:r>
          </a:p>
          <a:p>
            <a:pPr algn="ctr"/>
            <a:r>
              <a:rPr lang="ru-RU" sz="2800">
                <a:solidFill>
                  <a:srgbClr val="002060"/>
                </a:solidFill>
                <a:latin typeface="Times New Roman" pitchFamily="18" charset="0"/>
              </a:rPr>
              <a:t>Изменения вступили </a:t>
            </a:r>
          </a:p>
          <a:p>
            <a:pPr algn="ctr"/>
            <a:r>
              <a:rPr lang="ru-RU" sz="2800">
                <a:solidFill>
                  <a:srgbClr val="002060"/>
                </a:solidFill>
                <a:latin typeface="Times New Roman" pitchFamily="18" charset="0"/>
              </a:rPr>
              <a:t>в силу с </a:t>
            </a:r>
            <a:r>
              <a:rPr lang="ru-RU" sz="2800" b="1">
                <a:solidFill>
                  <a:srgbClr val="002060"/>
                </a:solidFill>
                <a:latin typeface="Times New Roman" pitchFamily="18" charset="0"/>
              </a:rPr>
              <a:t>14 февраля 2015 года.</a:t>
            </a:r>
          </a:p>
          <a:p>
            <a:r>
              <a:rPr lang="ru-RU" sz="3200" b="1">
                <a:latin typeface="Calibri" pitchFamily="34" charset="0"/>
              </a:rPr>
              <a:t> </a:t>
            </a:r>
          </a:p>
          <a:p>
            <a:pPr algn="just">
              <a:buClr>
                <a:srgbClr val="014B65"/>
              </a:buClr>
              <a:buSzPct val="100000"/>
            </a:pPr>
            <a:endParaRPr lang="ru-RU" sz="3200">
              <a:latin typeface="Calibri" pitchFamily="34" charset="0"/>
            </a:endParaRPr>
          </a:p>
          <a:p>
            <a:pPr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</a:pPr>
            <a:endParaRPr lang="en-US" sz="3200" b="1">
              <a:solidFill>
                <a:srgbClr val="002060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sp>
        <p:nvSpPr>
          <p:cNvPr id="19461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978121F5-0575-43B6-97A3-BC59A568C509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3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21506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468313" y="6165850"/>
            <a:ext cx="82073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Рисунок 1. Реестр </a:t>
            </a:r>
            <a:r>
              <a:rPr lang="ru-RU" sz="1700" dirty="0" err="1">
                <a:solidFill>
                  <a:srgbClr val="002060"/>
                </a:solidFill>
                <a:latin typeface="+mn-lt"/>
                <a:cs typeface="+mn-cs"/>
              </a:rPr>
              <a:t>администрируемых</a:t>
            </a: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 доходов 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2150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0E1A30B9-8F3F-4BA1-97C9-100DAD9BD6EC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4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pic>
        <p:nvPicPr>
          <p:cNvPr id="2150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052513"/>
            <a:ext cx="7777163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23554" name="Rectangle 23"/>
          <p:cNvSpPr>
            <a:spLocks/>
          </p:cNvSpPr>
          <p:nvPr/>
        </p:nvSpPr>
        <p:spPr bwMode="auto">
          <a:xfrm>
            <a:off x="179388" y="73025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3555" name="Rectangle 24"/>
          <p:cNvSpPr>
            <a:spLocks/>
          </p:cNvSpPr>
          <p:nvPr/>
        </p:nvSpPr>
        <p:spPr bwMode="auto">
          <a:xfrm>
            <a:off x="468313" y="1196975"/>
            <a:ext cx="82073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/>
            <a:r>
              <a:rPr lang="ru-RU">
                <a:solidFill>
                  <a:srgbClr val="0070C0"/>
                </a:solidFill>
                <a:latin typeface="Calibri" pitchFamily="34" charset="0"/>
              </a:rPr>
              <a:t>	</a:t>
            </a:r>
            <a:r>
              <a:rPr lang="ru-RU" b="1">
                <a:solidFill>
                  <a:srgbClr val="002060"/>
                </a:solidFill>
                <a:latin typeface="Calibri" pitchFamily="34" charset="0"/>
              </a:rPr>
              <a:t>Заполнение Реестра администрируемых доходов осуществляется следующим образом:</a:t>
            </a:r>
          </a:p>
          <a:p>
            <a:r>
              <a:rPr lang="ru-RU">
                <a:solidFill>
                  <a:srgbClr val="002060"/>
                </a:solidFill>
                <a:latin typeface="Calibri" pitchFamily="34" charset="0"/>
              </a:rPr>
              <a:t>      </a:t>
            </a:r>
            <a:r>
              <a:rPr lang="ru-RU" sz="1600" u="sng">
                <a:solidFill>
                  <a:srgbClr val="002060"/>
                </a:solidFill>
                <a:latin typeface="Calibri" pitchFamily="34" charset="0"/>
              </a:rPr>
              <a:t>В заголовочной части Реестра администрируемых доходов указывается:</a:t>
            </a:r>
          </a:p>
          <a:p>
            <a:pPr marL="539750" lvl="1" indent="-179388">
              <a:buFont typeface="Arial" charset="0"/>
              <a:buChar char="•"/>
            </a:pP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дата, на которую сформирован документ, с отражением ее в кодовой зоне. Дата заполнения документа должна быть не позднее даты текущего рабочего дня;</a:t>
            </a:r>
          </a:p>
          <a:p>
            <a:pPr marL="539750" lvl="1" indent="-179388">
              <a:buFont typeface="Arial" charset="0"/>
              <a:buChar char="•"/>
            </a:pP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по строке "Главный администратор доходов бюджета" - полное наименование главного администратора доходов бюджета, с отражением в кодовой зоне кода главного администратора доходов бюджета (Глава по БК);</a:t>
            </a:r>
          </a:p>
          <a:p>
            <a:pPr marL="539750" lvl="1" indent="-179388">
              <a:buFont typeface="Arial" charset="0"/>
              <a:buChar char="•"/>
            </a:pP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по строке "Орган Федерального казначейства" - полное наименование органа Федерального казначейства, в который предоставляется Реестр администрируемых доходов, с отражением в кодовой зоне соответствующего кода по КОФК;</a:t>
            </a:r>
          </a:p>
          <a:p>
            <a:pPr marL="539750" lvl="1" indent="-179388">
              <a:buFont typeface="Arial" charset="0"/>
              <a:buChar char="•"/>
            </a:pP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по строке "Наименование бюджета" - наименование соответствующего бюджета;</a:t>
            </a:r>
          </a:p>
          <a:p>
            <a:pPr marL="539750" lvl="1" indent="-179388">
              <a:buFont typeface="Arial" charset="0"/>
              <a:buChar char="•"/>
            </a:pPr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в реквизите заголовочной части "Номер правового акта" - номер правового акта главного администратора доходов бюджета, с отражением в кодовой зоне даты его утверждения и даты его вступления в силу. При внесении изменений в правовой акт в графах «Номер правового акта», «Дата утверждения», «Дата вступления в силу» указываются реквизиты правового акта, в который вносятся изменения.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Calibri" pitchFamily="34" charset="0"/>
              </a:rPr>
              <a:t> </a:t>
            </a:r>
          </a:p>
          <a:p>
            <a:pPr algn="just">
              <a:buClr>
                <a:srgbClr val="014B65"/>
              </a:buClr>
              <a:buSzPct val="100000"/>
            </a:pPr>
            <a:endParaRPr lang="ru-RU" sz="1600">
              <a:latin typeface="Calibri" pitchFamily="34" charset="0"/>
            </a:endParaRPr>
          </a:p>
          <a:p>
            <a:pPr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</a:pPr>
            <a:endParaRPr lang="en-US" sz="3200" b="1">
              <a:solidFill>
                <a:srgbClr val="002060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sp>
        <p:nvSpPr>
          <p:cNvPr id="23556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B9110E0D-D549-4276-B5CD-213348BE4D1F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5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25602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468313" y="1196975"/>
            <a:ext cx="82073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70C0"/>
                </a:solidFill>
                <a:latin typeface="+mn-lt"/>
                <a:cs typeface="+mn-cs"/>
              </a:rPr>
              <a:t>	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      </a:t>
            </a:r>
            <a:r>
              <a:rPr lang="ru-RU" sz="2000" u="sng" dirty="0">
                <a:solidFill>
                  <a:srgbClr val="002060"/>
                </a:solidFill>
                <a:latin typeface="+mn-lt"/>
                <a:cs typeface="+mn-cs"/>
              </a:rPr>
              <a:t>В табличной части Реестра </a:t>
            </a:r>
            <a:r>
              <a:rPr lang="ru-RU" sz="2000" u="sng" dirty="0" err="1">
                <a:solidFill>
                  <a:srgbClr val="002060"/>
                </a:solidFill>
                <a:latin typeface="+mn-lt"/>
                <a:cs typeface="+mn-cs"/>
              </a:rPr>
              <a:t>администрируемых</a:t>
            </a:r>
            <a:r>
              <a:rPr lang="ru-RU" sz="2000" u="sng" dirty="0">
                <a:solidFill>
                  <a:srgbClr val="002060"/>
                </a:solidFill>
                <a:latin typeface="+mn-lt"/>
                <a:cs typeface="+mn-cs"/>
              </a:rPr>
              <a:t> доходов указывается: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в графах 1 и 2 - коды бюджетной классификации с учетом кода главы главного администратора доходов бюджета и кодов подвидов доходов и их наименование в соответствии с указаниями о порядке применения бюджетной классификации Российской Федерации на текущий финансовый год (для источников доходов бюджетов субъектов Российской Федерации (местных бюджетов) коды бюджетной классификации указываются с учетом подвидов доходов бюджетов, установленных финансовыми органами субъектов Российской Федерации (местных бюджетов);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в графах 3, 4, 5 - полное наименование администратора доходов бюджета, его ИНН и КПП;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графа 6 - не заполняется;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в графе 7 - проставляется - "да"; 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графы 8, 9, 10 - не заполняются. 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25604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0E92738E-A340-4152-87D3-67847D6E1FB3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6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27650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468313" y="1196975"/>
            <a:ext cx="82073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70C0"/>
                </a:solidFill>
                <a:latin typeface="+mn-lt"/>
                <a:cs typeface="+mn-cs"/>
              </a:rPr>
              <a:t>	</a:t>
            </a: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  <a:latin typeface="+mn-lt"/>
                <a:cs typeface="+mn-cs"/>
              </a:rPr>
              <a:t>       </a:t>
            </a:r>
            <a:r>
              <a:rPr lang="ru-RU" sz="2000" u="sng" dirty="0">
                <a:solidFill>
                  <a:srgbClr val="002060"/>
                </a:solidFill>
                <a:latin typeface="+mn-lt"/>
                <a:cs typeface="+mn-cs"/>
              </a:rPr>
              <a:t>Реестр </a:t>
            </a:r>
            <a:r>
              <a:rPr lang="ru-RU" sz="2000" u="sng" dirty="0" err="1">
                <a:solidFill>
                  <a:srgbClr val="002060"/>
                </a:solidFill>
                <a:latin typeface="+mn-lt"/>
                <a:cs typeface="+mn-cs"/>
              </a:rPr>
              <a:t>администрируемых</a:t>
            </a:r>
            <a:r>
              <a:rPr lang="ru-RU" sz="2000" u="sng" dirty="0">
                <a:solidFill>
                  <a:srgbClr val="002060"/>
                </a:solidFill>
                <a:latin typeface="+mn-lt"/>
                <a:cs typeface="+mn-cs"/>
              </a:rPr>
              <a:t> доходов подписывается: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руководителем клиента (уполномоченным руководителем лицом с указанием должности) с указанием расшифровки подписи, содержащей фамилию и инициалы;</a:t>
            </a:r>
          </a:p>
          <a:p>
            <a:pPr marL="540000" lvl="1" indent="-1800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работником клиента, ответственным за правильность формирования Реестра </a:t>
            </a:r>
            <a:r>
              <a:rPr lang="ru-RU" sz="1700" dirty="0" err="1">
                <a:solidFill>
                  <a:srgbClr val="002060"/>
                </a:solidFill>
                <a:latin typeface="+mn-lt"/>
                <a:cs typeface="+mn-cs"/>
              </a:rPr>
              <a:t>администрируемых</a:t>
            </a: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 доходов, с указанием должности, расшифровки подписи, содержащей фамилию и инициалы, номера телефона и даты подписания документа. 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27652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9CED90BB-27E1-4ACD-96C7-DBBC28C23CC0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7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29698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468313" y="6165850"/>
            <a:ext cx="820737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Рисунок 2. Образец заполнения Реестра </a:t>
            </a:r>
            <a:r>
              <a:rPr lang="ru-RU" sz="1700" dirty="0" err="1">
                <a:solidFill>
                  <a:srgbClr val="002060"/>
                </a:solidFill>
                <a:latin typeface="+mn-lt"/>
                <a:cs typeface="+mn-cs"/>
              </a:rPr>
              <a:t>администрируемых</a:t>
            </a: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 доходов 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B9ECDF91-31A4-4B28-B99F-002B5361F46F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8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pic>
        <p:nvPicPr>
          <p:cNvPr id="29701" name="Picture 2049"/>
          <p:cNvPicPr>
            <a:picLocks noChangeAspect="1" noChangeArrowheads="1"/>
          </p:cNvPicPr>
          <p:nvPr/>
        </p:nvPicPr>
        <p:blipFill>
          <a:blip r:embed="rId3"/>
          <a:srcRect l="20212" t="19000" r="20271" b="9047"/>
          <a:stretch>
            <a:fillRect/>
          </a:stretch>
        </p:blipFill>
        <p:spPr bwMode="auto">
          <a:xfrm>
            <a:off x="0" y="1125538"/>
            <a:ext cx="9144000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31747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31748" name="Rectangle 24"/>
          <p:cNvSpPr>
            <a:spLocks/>
          </p:cNvSpPr>
          <p:nvPr/>
        </p:nvSpPr>
        <p:spPr bwMode="auto">
          <a:xfrm>
            <a:off x="468313" y="1196975"/>
            <a:ext cx="82073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just"/>
            <a:r>
              <a:rPr lang="ru-RU" sz="2700">
                <a:solidFill>
                  <a:srgbClr val="002060"/>
                </a:solidFill>
                <a:latin typeface="Calibri" pitchFamily="34" charset="0"/>
              </a:rPr>
              <a:t>	Реестр администрируемых доходов направляется главным администратором доходов в УФК по Ярославской области с использованием ППО  «СУФД» (АРМ АДБ). </a:t>
            </a:r>
          </a:p>
          <a:p>
            <a:pPr algn="just"/>
            <a:r>
              <a:rPr lang="ru-RU" sz="2700">
                <a:solidFill>
                  <a:srgbClr val="002060"/>
                </a:solidFill>
                <a:latin typeface="Calibri" pitchFamily="34" charset="0"/>
              </a:rPr>
              <a:t>	Для работы с электронным документом «Реестр администрируемых доходов» следует перейти в пункт меню «Документы – Ведение справочника «Реестр администрируемых доходов» – Реестр администрируемых доходов».</a:t>
            </a:r>
          </a:p>
          <a:p>
            <a:pPr algn="just"/>
            <a:r>
              <a:rPr lang="ru-RU" sz="2700">
                <a:solidFill>
                  <a:srgbClr val="002060"/>
                </a:solidFill>
                <a:latin typeface="Calibri" pitchFamily="34" charset="0"/>
              </a:rPr>
              <a:t>	Откроется экранная форма списка документов, представленная на рисунке 3.</a:t>
            </a:r>
          </a:p>
          <a:p>
            <a:pPr algn="just">
              <a:buClr>
                <a:srgbClr val="014B65"/>
              </a:buClr>
              <a:buSzPct val="100000"/>
            </a:pPr>
            <a:endParaRPr lang="ru-RU" sz="3200">
              <a:latin typeface="Calibri" pitchFamily="34" charset="0"/>
            </a:endParaRPr>
          </a:p>
          <a:p>
            <a:pPr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</a:pPr>
            <a:endParaRPr lang="en-US" sz="3200" b="1">
              <a:solidFill>
                <a:srgbClr val="002060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sp>
        <p:nvSpPr>
          <p:cNvPr id="31749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026CC9B7-6C4D-439A-95D3-27EA6F3AB89C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9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33795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323850" y="6092825"/>
            <a:ext cx="8208963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Рисунок 3. ЭФ списка документов «Реестр </a:t>
            </a:r>
            <a:r>
              <a:rPr lang="ru-RU" sz="1700" dirty="0" err="1">
                <a:solidFill>
                  <a:srgbClr val="002060"/>
                </a:solidFill>
                <a:latin typeface="+mn-lt"/>
                <a:cs typeface="+mn-cs"/>
              </a:rPr>
              <a:t>администрируемых</a:t>
            </a: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 доходов» 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33797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DA169828-2D45-40F7-9F1D-91C1BF457DDC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10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pic>
        <p:nvPicPr>
          <p:cNvPr id="33798" name="Рисунок 5" descr="АДБ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052513"/>
            <a:ext cx="86423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35843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323850" y="6165850"/>
            <a:ext cx="820896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Рисунок 4. Закладка «Общая информация»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35845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43098798-51C6-4A7B-AEFD-EF01A44C0A34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11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pic>
        <p:nvPicPr>
          <p:cNvPr id="35846" name="Рисунок 6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052513"/>
            <a:ext cx="8496300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37891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323850" y="6165850"/>
            <a:ext cx="820896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Рисунок 5. ЭФ добавления записи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37893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87654275-8DFF-4EDD-8965-B428BFA273D0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12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pic>
        <p:nvPicPr>
          <p:cNvPr id="37894" name="Рисунок 8" descr="доб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052513"/>
            <a:ext cx="8424862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39939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26628" name="Rectangle 24"/>
          <p:cNvSpPr>
            <a:spLocks/>
          </p:cNvSpPr>
          <p:nvPr/>
        </p:nvSpPr>
        <p:spPr bwMode="auto">
          <a:xfrm>
            <a:off x="323850" y="6165850"/>
            <a:ext cx="8208963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  <a:cs typeface="+mn-cs"/>
              </a:rPr>
              <a:t>Рисунок 6. Закладка «Реквизиты подписей»</a:t>
            </a:r>
          </a:p>
          <a:p>
            <a:pPr algn="just">
              <a:spcBef>
                <a:spcPts val="0"/>
              </a:spcBef>
              <a:buClr>
                <a:srgbClr val="014B65"/>
              </a:buClr>
              <a:buSzPct val="100000"/>
              <a:defRPr/>
            </a:pPr>
            <a:endParaRPr lang="ru-RU" sz="3200" dirty="0">
              <a:latin typeface="+mn-lt"/>
              <a:cs typeface="+mn-cs"/>
            </a:endParaRPr>
          </a:p>
          <a:p>
            <a:pPr marL="342900" indent="-342900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  <a:defRPr/>
            </a:pPr>
            <a:endParaRPr lang="en-US" sz="3200" b="1" dirty="0">
              <a:solidFill>
                <a:srgbClr val="002060"/>
              </a:solidFill>
              <a:latin typeface="+mn-lt"/>
              <a:ea typeface="ＭＳ Ｐゴシック" pitchFamily="34" charset="-128"/>
              <a:cs typeface="+mn-cs"/>
              <a:sym typeface="Lucida Grande"/>
            </a:endParaRPr>
          </a:p>
        </p:txBody>
      </p:sp>
      <p:sp>
        <p:nvSpPr>
          <p:cNvPr id="39941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6ADC106A-8931-45CA-997E-651149A05AAA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13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pic>
        <p:nvPicPr>
          <p:cNvPr id="39942" name="Рисунок 6" descr="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484313"/>
            <a:ext cx="82804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/>
          <p:cNvSpPr>
            <a:spLocks/>
          </p:cNvSpPr>
          <p:nvPr/>
        </p:nvSpPr>
        <p:spPr bwMode="auto">
          <a:xfrm>
            <a:off x="1284288" y="249238"/>
            <a:ext cx="65405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endParaRPr lang="ru-RU">
              <a:solidFill>
                <a:srgbClr val="1F497D"/>
              </a:solidFill>
              <a:ea typeface="ＭＳ Ｐゴシック"/>
              <a:cs typeface="ＭＳ Ｐゴシック"/>
              <a:sym typeface="Arial" charset="0"/>
            </a:endParaRPr>
          </a:p>
        </p:txBody>
      </p:sp>
      <p:sp>
        <p:nvSpPr>
          <p:cNvPr id="41986" name="Rectangle 23"/>
          <p:cNvSpPr>
            <a:spLocks/>
          </p:cNvSpPr>
          <p:nvPr/>
        </p:nvSpPr>
        <p:spPr bwMode="auto">
          <a:xfrm>
            <a:off x="179388" y="0"/>
            <a:ext cx="85852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ctr"/>
            <a:r>
              <a:rPr lang="ru-RU" sz="2400">
                <a:solidFill>
                  <a:srgbClr val="002060"/>
                </a:solidFill>
              </a:rPr>
              <a:t>Управление Федерального казначейства </a:t>
            </a:r>
          </a:p>
          <a:p>
            <a:pPr algn="ctr"/>
            <a:r>
              <a:rPr lang="ru-RU" sz="2400">
                <a:solidFill>
                  <a:srgbClr val="002060"/>
                </a:solidFill>
              </a:rPr>
              <a:t>по Ярославской области</a:t>
            </a:r>
          </a:p>
        </p:txBody>
      </p:sp>
      <p:sp>
        <p:nvSpPr>
          <p:cNvPr id="41987" name="Rectangle 24"/>
          <p:cNvSpPr>
            <a:spLocks/>
          </p:cNvSpPr>
          <p:nvPr/>
        </p:nvSpPr>
        <p:spPr bwMode="auto">
          <a:xfrm>
            <a:off x="1763713" y="2997200"/>
            <a:ext cx="57594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700" tIns="12700" rIns="12700" bIns="12700"/>
          <a:lstStyle/>
          <a:p>
            <a:pPr marL="342900" indent="-342900" algn="ctr">
              <a:lnSpc>
                <a:spcPct val="95000"/>
              </a:lnSpc>
              <a:spcBef>
                <a:spcPts val="575"/>
              </a:spcBef>
              <a:buClr>
                <a:srgbClr val="014B65"/>
              </a:buClr>
              <a:buSzPct val="100000"/>
              <a:buFont typeface="Lucida Grande"/>
              <a:buNone/>
            </a:pPr>
            <a:r>
              <a:rPr lang="ru-RU" sz="3600" b="1">
                <a:solidFill>
                  <a:srgbClr val="00277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t>Спасибо за внимание!</a:t>
            </a:r>
            <a:endParaRPr lang="en-US" sz="3600" b="1">
              <a:solidFill>
                <a:srgbClr val="00277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  <p:sp>
        <p:nvSpPr>
          <p:cNvPr id="41988" name="Номер слайда 3"/>
          <p:cNvSpPr txBox="1">
            <a:spLocks noGrp="1"/>
          </p:cNvSpPr>
          <p:nvPr/>
        </p:nvSpPr>
        <p:spPr bwMode="auto">
          <a:xfrm>
            <a:off x="8861425" y="6591300"/>
            <a:ext cx="282575" cy="266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7BEF15FE-52C5-4258-A967-728A49BD562C}" type="slidenum">
              <a:rPr lang="en-US" sz="1400" b="1">
                <a:solidFill>
                  <a:srgbClr val="666666"/>
                </a:solidFill>
                <a:latin typeface="Calibri" pitchFamily="34" charset="0"/>
                <a:ea typeface="ＭＳ Ｐゴシック"/>
                <a:cs typeface="ＭＳ Ｐゴシック"/>
                <a:sym typeface="Lucida Grande"/>
              </a:rPr>
              <a:pPr algn="r"/>
              <a:t>14</a:t>
            </a:fld>
            <a:endParaRPr lang="en-US" sz="1400" b="1">
              <a:solidFill>
                <a:srgbClr val="666666"/>
              </a:solidFill>
              <a:latin typeface="Calibri" pitchFamily="34" charset="0"/>
              <a:ea typeface="ＭＳ Ｐゴシック"/>
              <a:cs typeface="ＭＳ Ｐゴシック"/>
              <a:sym typeface="Lucida Grande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S_GMP546484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38100">
          <a:solidFill>
            <a:srgbClr val="558ED5"/>
          </a:solidFill>
          <a:miter lim="800000"/>
          <a:headEnd/>
          <a:tailEnd type="triangle" w="med" len="med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592</Words>
  <Application>Microsoft Office PowerPoint</Application>
  <PresentationFormat>On-screen Show (4:3)</PresentationFormat>
  <Paragraphs>101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ＭＳ Ｐゴシック</vt:lpstr>
      <vt:lpstr>Lucida Grande</vt:lpstr>
      <vt:lpstr>Times New Roman</vt:lpstr>
      <vt:lpstr>GIS_GMP546484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Ревин Алексей Валерьевич</dc:creator>
  <cp:lastModifiedBy>Осипова</cp:lastModifiedBy>
  <cp:revision>50</cp:revision>
  <dcterms:created xsi:type="dcterms:W3CDTF">2015-04-14T12:00:32Z</dcterms:created>
  <dcterms:modified xsi:type="dcterms:W3CDTF">2015-04-20T11:30:00Z</dcterms:modified>
</cp:coreProperties>
</file>